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0" r:id="rId4"/>
    <p:sldId id="279" r:id="rId5"/>
    <p:sldId id="280" r:id="rId6"/>
    <p:sldId id="281" r:id="rId7"/>
    <p:sldId id="263" r:id="rId8"/>
    <p:sldId id="264" r:id="rId9"/>
    <p:sldId id="265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01" r:id="rId28"/>
    <p:sldId id="261" r:id="rId29"/>
    <p:sldId id="271" r:id="rId30"/>
    <p:sldId id="272" r:id="rId31"/>
    <p:sldId id="27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2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BF348-763F-41D6-9BD9-214EA300646C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2E815-CAFD-4EB0-8759-8B8385F0733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BF348-763F-41D6-9BD9-214EA300646C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5AB321-1D5D-4C53-90C0-1FCB2C9360CB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1: Introduction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1026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Let’s Design a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4818" name="Picture 2" descr="http://upload.wikimedia.org/wikipedia/commons/thumb/0/0f/2000_Jeep_Steering_Wheel.jpg/250px-2000_Jeep_Steering_Whe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752600"/>
            <a:ext cx="3200400" cy="2406702"/>
          </a:xfrm>
          <a:prstGeom prst="rect">
            <a:avLst/>
          </a:prstGeom>
          <a:noFill/>
        </p:spPr>
      </p:pic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62000" y="4648200"/>
            <a:ext cx="7772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What’s the goal of a cruise controller?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Automatically adjust the speed of the car so that it matches the speed desired by the driver </a:t>
            </a:r>
            <a:endParaRPr lang="en-US" sz="2000" dirty="0">
              <a:solidFill>
                <a:srgbClr val="000099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5059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1814272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31511" y="2414317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 of High-Level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62000" y="4648200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How does this component interact with the rest of the world 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6" name="AutoShape 6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2179638"/>
            <a:ext cx="6810375" cy="45434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5"/>
          <p:cNvGrpSpPr/>
          <p:nvPr/>
        </p:nvGrpSpPr>
        <p:grpSpPr>
          <a:xfrm>
            <a:off x="4343400" y="1676400"/>
            <a:ext cx="4429125" cy="1875945"/>
            <a:chOff x="4343400" y="1676400"/>
            <a:chExt cx="4429125" cy="1875945"/>
          </a:xfrm>
        </p:grpSpPr>
        <p:pic>
          <p:nvPicPr>
            <p:cNvPr id="35848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3600" y="1676400"/>
              <a:ext cx="2828925" cy="1875945"/>
            </a:xfrm>
            <a:prstGeom prst="rect">
              <a:avLst/>
            </a:prstGeom>
            <a:noFill/>
          </p:spPr>
        </p:pic>
        <p:sp>
          <p:nvSpPr>
            <p:cNvPr id="53" name="Right Arrow 52"/>
            <p:cNvSpPr/>
            <p:nvPr/>
          </p:nvSpPr>
          <p:spPr bwMode="auto">
            <a:xfrm flipH="1">
              <a:off x="4343400" y="2423872"/>
              <a:ext cx="1219200" cy="381000"/>
            </a:xfrm>
            <a:prstGeom prst="rightArrow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6083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1821536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31511" y="2421581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609600" y="4267200"/>
            <a:ext cx="85344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Driver interacts with the system using 4 buttons: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Cruise button to turn the cruise on or off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Pause button to suspend/restart its operation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Inc and Dec buttons to increment or decrement desired speed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91000" y="1676400"/>
            <a:ext cx="1828800" cy="1600200"/>
            <a:chOff x="4191000" y="1676400"/>
            <a:chExt cx="1828800" cy="16002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19800" y="1828800"/>
            <a:ext cx="1757477" cy="1600200"/>
            <a:chOff x="6019800" y="1828800"/>
            <a:chExt cx="1757477" cy="1600200"/>
          </a:xfrm>
        </p:grpSpPr>
        <p:sp>
          <p:nvSpPr>
            <p:cNvPr id="16" name="Rectangle 15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39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7107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0" y="1828800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26911" y="2428845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 other information does the cruise-controller need 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 And who supplies it?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52400" y="1828799"/>
            <a:ext cx="1600200" cy="1641932"/>
            <a:chOff x="228600" y="1863267"/>
            <a:chExt cx="1600200" cy="1641932"/>
          </a:xfrm>
        </p:grpSpPr>
        <p:sp>
          <p:nvSpPr>
            <p:cNvPr id="24" name="Rectangle 23"/>
            <p:cNvSpPr/>
            <p:nvPr/>
          </p:nvSpPr>
          <p:spPr>
            <a:xfrm>
              <a:off x="228600" y="1863267"/>
              <a:ext cx="1600200" cy="164193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8600" y="2484178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Tachometer</a:t>
              </a:r>
              <a:endParaRPr lang="en-US" sz="2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52600" y="2251532"/>
            <a:ext cx="1295400" cy="381000"/>
            <a:chOff x="1828800" y="2286000"/>
            <a:chExt cx="12954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1828800" y="26670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9050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481523" y="1641932"/>
            <a:ext cx="1828800" cy="1600200"/>
            <a:chOff x="4191000" y="1676400"/>
            <a:chExt cx="1828800" cy="1600200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10323" y="1794332"/>
            <a:ext cx="1757477" cy="1600200"/>
            <a:chOff x="6019800" y="1828800"/>
            <a:chExt cx="1757477" cy="1600200"/>
          </a:xfrm>
        </p:grpSpPr>
        <p:sp>
          <p:nvSpPr>
            <p:cNvPr id="49" name="Rectangle 48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51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8131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38200" y="46482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 should be the outputs of the </a:t>
            </a:r>
            <a:r>
              <a:rPr lang="en-US" sz="2000" dirty="0" err="1" smtClean="0">
                <a:solidFill>
                  <a:schemeClr val="tx1"/>
                </a:solidFill>
              </a:rPr>
              <a:t>cruisecontroller</a:t>
            </a:r>
            <a:r>
              <a:rPr lang="en-US" sz="2000" dirty="0" smtClean="0">
                <a:solidFill>
                  <a:schemeClr val="tx1"/>
                </a:solidFill>
              </a:rPr>
              <a:t>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And who needs these outputs?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48000" y="1828800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326911" y="2428845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2400" y="1828799"/>
            <a:ext cx="1600200" cy="1641932"/>
            <a:chOff x="228600" y="1863267"/>
            <a:chExt cx="1600200" cy="1641932"/>
          </a:xfrm>
        </p:grpSpPr>
        <p:sp>
          <p:nvSpPr>
            <p:cNvPr id="41" name="Rectangle 40"/>
            <p:cNvSpPr/>
            <p:nvPr/>
          </p:nvSpPr>
          <p:spPr>
            <a:xfrm>
              <a:off x="228600" y="1863267"/>
              <a:ext cx="1600200" cy="164193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600" y="2484178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Tachometer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752600" y="2251532"/>
            <a:ext cx="1295400" cy="381000"/>
            <a:chOff x="1828800" y="2286000"/>
            <a:chExt cx="1295400" cy="3810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H="1">
              <a:off x="1828800" y="26670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19050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81523" y="1641932"/>
            <a:ext cx="1828800" cy="1600200"/>
            <a:chOff x="4191000" y="1676400"/>
            <a:chExt cx="1828800" cy="1600200"/>
          </a:xfrm>
        </p:grpSpPr>
        <p:cxnSp>
          <p:nvCxnSpPr>
            <p:cNvPr id="47" name="Straight Arrow Connector 46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10323" y="1794332"/>
            <a:ext cx="1757477" cy="1600200"/>
            <a:chOff x="6019800" y="1828800"/>
            <a:chExt cx="1757477" cy="1600200"/>
          </a:xfrm>
        </p:grpSpPr>
        <p:sp>
          <p:nvSpPr>
            <p:cNvPr id="55" name="Rectangle 54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57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9155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048000" y="2286000"/>
            <a:ext cx="2438400" cy="1600200"/>
            <a:chOff x="3505199" y="2971800"/>
            <a:chExt cx="18288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199" y="2971800"/>
              <a:ext cx="1828800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6907" y="3436257"/>
              <a:ext cx="1410434" cy="3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CruiseController</a:t>
              </a:r>
              <a:endParaRPr lang="en-US" sz="2000" dirty="0"/>
            </a:p>
          </p:txBody>
        </p:sp>
      </p:grp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8"/>
          <p:cNvGrpSpPr/>
          <p:nvPr/>
        </p:nvGrpSpPr>
        <p:grpSpPr>
          <a:xfrm>
            <a:off x="7315200" y="2251532"/>
            <a:ext cx="1524000" cy="1600200"/>
            <a:chOff x="3505199" y="2971800"/>
            <a:chExt cx="1590261" cy="1219200"/>
          </a:xfrm>
        </p:grpSpPr>
        <p:sp>
          <p:nvSpPr>
            <p:cNvPr id="16" name="Rectangle 15"/>
            <p:cNvSpPr/>
            <p:nvPr/>
          </p:nvSpPr>
          <p:spPr>
            <a:xfrm>
              <a:off x="3505199" y="2971800"/>
              <a:ext cx="1590261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23251" y="3436257"/>
              <a:ext cx="1113183" cy="30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Driver</a:t>
              </a:r>
              <a:endParaRPr lang="en-US" sz="2000" dirty="0"/>
            </a:p>
          </p:txBody>
        </p:sp>
      </p:grpSp>
      <p:cxnSp>
        <p:nvCxnSpPr>
          <p:cNvPr id="21" name="Straight Arrow Connector 20"/>
          <p:cNvCxnSpPr/>
          <p:nvPr/>
        </p:nvCxnSpPr>
        <p:spPr bwMode="auto">
          <a:xfrm flipH="1">
            <a:off x="5486400" y="24801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829300" y="209913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cruise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5486400" y="30897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76900" y="2708732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pause</a:t>
            </a:r>
            <a:endParaRPr lang="en-US" sz="1800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486400" y="36993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829300" y="331833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inc/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152400" y="2286000"/>
            <a:ext cx="1600200" cy="16419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00" y="2906911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Tachometer</a:t>
            </a:r>
            <a:endParaRPr lang="en-US" sz="2000" dirty="0"/>
          </a:p>
        </p:txBody>
      </p:sp>
      <p:grpSp>
        <p:nvGrpSpPr>
          <p:cNvPr id="8" name="Group 31"/>
          <p:cNvGrpSpPr/>
          <p:nvPr/>
        </p:nvGrpSpPr>
        <p:grpSpPr>
          <a:xfrm>
            <a:off x="1752600" y="2667000"/>
            <a:ext cx="1295400" cy="422732"/>
            <a:chOff x="4191000" y="1710868"/>
            <a:chExt cx="1295400" cy="422732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191000" y="21336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267200" y="1710868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pic>
        <p:nvPicPr>
          <p:cNvPr id="31" name="Picture 8" descr="https://encrypted-tbn3.gstatic.com/images?q=tbn:ANd9GcQ6f4T6M1p3EuxZuQV9JTqiO70M5RpnD_K4qcqMCONuRuT9C3x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00" y="2251532"/>
            <a:ext cx="919277" cy="609600"/>
          </a:xfrm>
          <a:prstGeom prst="rect">
            <a:avLst/>
          </a:prstGeom>
          <a:noFill/>
        </p:spPr>
      </p:pic>
      <p:grpSp>
        <p:nvGrpSpPr>
          <p:cNvPr id="10" name="Group 32"/>
          <p:cNvGrpSpPr/>
          <p:nvPr/>
        </p:nvGrpSpPr>
        <p:grpSpPr>
          <a:xfrm>
            <a:off x="3581400" y="4724400"/>
            <a:ext cx="1527444" cy="1371601"/>
            <a:chOff x="3962400" y="5181600"/>
            <a:chExt cx="1527444" cy="1371601"/>
          </a:xfrm>
        </p:grpSpPr>
        <p:sp>
          <p:nvSpPr>
            <p:cNvPr id="30" name="Rectangle 29"/>
            <p:cNvSpPr/>
            <p:nvPr/>
          </p:nvSpPr>
          <p:spPr>
            <a:xfrm>
              <a:off x="3962400" y="5257800"/>
              <a:ext cx="1524000" cy="129540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5088" y="5181600"/>
              <a:ext cx="987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Display </a:t>
              </a:r>
              <a:endParaRPr lang="en-US" sz="2000" dirty="0"/>
            </a:p>
          </p:txBody>
        </p:sp>
        <p:pic>
          <p:nvPicPr>
            <p:cNvPr id="36866" name="Picture 2" descr="https://encrypted-tbn2.gstatic.com/images?q=tbn:ANd9GcR4gtsqbitjgibv8LlTLo1QXTs4KHl0WrFR_LZb7O_hQKtmm_HV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2400" y="5601236"/>
              <a:ext cx="1527444" cy="951963"/>
            </a:xfrm>
            <a:prstGeom prst="rect">
              <a:avLst/>
            </a:prstGeom>
            <a:noFill/>
          </p:spPr>
        </p:pic>
      </p:grpSp>
      <p:cxnSp>
        <p:nvCxnSpPr>
          <p:cNvPr id="39" name="Straight Arrow Connector 38"/>
          <p:cNvCxnSpPr/>
          <p:nvPr/>
        </p:nvCxnSpPr>
        <p:spPr bwMode="auto">
          <a:xfrm flipV="1">
            <a:off x="4876800" y="3886200"/>
            <a:ext cx="0" cy="9144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953000" y="41529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speed</a:t>
            </a:r>
            <a:endParaRPr lang="en-US" sz="1800" dirty="0"/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3810000" y="3886200"/>
            <a:ext cx="0" cy="9144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057400" y="4158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11" name="Group 50"/>
          <p:cNvGrpSpPr/>
          <p:nvPr/>
        </p:nvGrpSpPr>
        <p:grpSpPr>
          <a:xfrm>
            <a:off x="3505200" y="0"/>
            <a:ext cx="1447800" cy="1390710"/>
            <a:chOff x="6629400" y="5181600"/>
            <a:chExt cx="1447800" cy="1390710"/>
          </a:xfrm>
        </p:grpSpPr>
        <p:pic>
          <p:nvPicPr>
            <p:cNvPr id="36868" name="Picture 4" descr="Image Gallery: Car Safet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29400" y="5181600"/>
              <a:ext cx="1447800" cy="965201"/>
            </a:xfrm>
            <a:prstGeom prst="rect">
              <a:avLst/>
            </a:prstGeom>
            <a:noFill/>
          </p:spPr>
        </p:pic>
        <p:sp>
          <p:nvSpPr>
            <p:cNvPr id="47" name="Rectangle 46"/>
            <p:cNvSpPr/>
            <p:nvPr/>
          </p:nvSpPr>
          <p:spPr>
            <a:xfrm>
              <a:off x="6629400" y="5181600"/>
              <a:ext cx="1447800" cy="137160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12873" y="6172200"/>
              <a:ext cx="1079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Throttle </a:t>
              </a:r>
              <a:endParaRPr lang="en-US" sz="2000" dirty="0"/>
            </a:p>
          </p:txBody>
        </p:sp>
      </p:grpSp>
      <p:grpSp>
        <p:nvGrpSpPr>
          <p:cNvPr id="12" name="Group 56"/>
          <p:cNvGrpSpPr/>
          <p:nvPr/>
        </p:nvGrpSpPr>
        <p:grpSpPr>
          <a:xfrm>
            <a:off x="4191000" y="1371600"/>
            <a:ext cx="1295400" cy="914400"/>
            <a:chOff x="4267200" y="1905000"/>
            <a:chExt cx="1295400" cy="9144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267200" y="1905000"/>
              <a:ext cx="0" cy="9144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419600" y="2133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0179" name="Acrobat Document" r:id="rId7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276600" y="1828800"/>
            <a:ext cx="2438400" cy="1600200"/>
            <a:chOff x="3505199" y="2971800"/>
            <a:chExt cx="18288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199" y="2971800"/>
              <a:ext cx="1828800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6907" y="3436257"/>
              <a:ext cx="1410434" cy="3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CruiseController</a:t>
              </a:r>
              <a:endParaRPr lang="en-US" sz="2000" dirty="0"/>
            </a:p>
          </p:txBody>
        </p:sp>
      </p:grp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31"/>
          <p:cNvGrpSpPr/>
          <p:nvPr/>
        </p:nvGrpSpPr>
        <p:grpSpPr>
          <a:xfrm>
            <a:off x="5715000" y="1641932"/>
            <a:ext cx="1828800" cy="381000"/>
            <a:chOff x="4191000" y="1752600"/>
            <a:chExt cx="18288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5715000" y="2251532"/>
            <a:ext cx="1828800" cy="381000"/>
            <a:chOff x="4191000" y="1752600"/>
            <a:chExt cx="1828800" cy="38100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191000" y="1752600"/>
              <a:ext cx="1447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grpSp>
        <p:nvGrpSpPr>
          <p:cNvPr id="5" name="Group 35"/>
          <p:cNvGrpSpPr/>
          <p:nvPr/>
        </p:nvGrpSpPr>
        <p:grpSpPr>
          <a:xfrm>
            <a:off x="5715000" y="2861132"/>
            <a:ext cx="1828800" cy="381000"/>
            <a:chOff x="4191000" y="1752600"/>
            <a:chExt cx="18288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1981200" y="2251532"/>
            <a:ext cx="1447800" cy="381000"/>
            <a:chOff x="4191000" y="1752600"/>
            <a:chExt cx="14478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191000" y="21336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cxnSp>
        <p:nvCxnSpPr>
          <p:cNvPr id="39" name="Straight Arrow Connector 38"/>
          <p:cNvCxnSpPr/>
          <p:nvPr/>
        </p:nvCxnSpPr>
        <p:spPr bwMode="auto">
          <a:xfrm flipV="1">
            <a:off x="5105400" y="3429000"/>
            <a:ext cx="0" cy="7620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81600" y="36957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speed</a:t>
            </a:r>
            <a:endParaRPr lang="en-US" sz="1800" dirty="0"/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4038600" y="3429000"/>
            <a:ext cx="0" cy="7620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286000" y="3701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7" name="Group 56"/>
          <p:cNvGrpSpPr/>
          <p:nvPr/>
        </p:nvGrpSpPr>
        <p:grpSpPr>
          <a:xfrm>
            <a:off x="4419600" y="1143000"/>
            <a:ext cx="1219200" cy="685800"/>
            <a:chOff x="4267200" y="2133600"/>
            <a:chExt cx="1219200" cy="6858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267200" y="21336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3434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Compositional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609600" y="4800600"/>
            <a:ext cx="7924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How to break up the </a:t>
            </a:r>
            <a:r>
              <a:rPr lang="en-US" sz="2000" dirty="0" smtClean="0"/>
              <a:t>computation</a:t>
            </a:r>
            <a:r>
              <a:rPr lang="en-US" sz="2000" dirty="0" smtClean="0">
                <a:solidFill>
                  <a:schemeClr val="tx1"/>
                </a:solidFill>
              </a:rPr>
              <a:t> of the cruise controller into subtasks?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90800" y="2209801"/>
            <a:ext cx="2743200" cy="28194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800600" y="3657600"/>
            <a:ext cx="2743200" cy="381000"/>
            <a:chOff x="3505200" y="1752600"/>
            <a:chExt cx="27432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3505200" y="2133600"/>
              <a:ext cx="16002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5105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flipH="1">
            <a:off x="4800600" y="4343400"/>
            <a:ext cx="16764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477000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</a:t>
            </a:r>
            <a:endParaRPr lang="en-US" sz="1800" dirty="0"/>
          </a:p>
        </p:txBody>
      </p:sp>
      <p:grpSp>
        <p:nvGrpSpPr>
          <p:cNvPr id="3" name="Group 35"/>
          <p:cNvGrpSpPr/>
          <p:nvPr/>
        </p:nvGrpSpPr>
        <p:grpSpPr>
          <a:xfrm>
            <a:off x="4800600" y="4572000"/>
            <a:ext cx="2743200" cy="381000"/>
            <a:chOff x="3429000" y="1981200"/>
            <a:chExt cx="27432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429000" y="1981200"/>
              <a:ext cx="1676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029200" y="1981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447800" y="3962400"/>
            <a:ext cx="1676400" cy="381000"/>
            <a:chOff x="4648200" y="1752600"/>
            <a:chExt cx="16764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648200" y="2133600"/>
              <a:ext cx="1676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1676400" y="4724400"/>
            <a:ext cx="4038600" cy="1066800"/>
            <a:chOff x="2286000" y="3124200"/>
            <a:chExt cx="4038600" cy="106680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 flipV="1">
              <a:off x="5105400" y="3124200"/>
              <a:ext cx="0" cy="1066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5181600" y="36957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1066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286000" y="370153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DesiredSpeed</a:t>
              </a:r>
              <a:endParaRPr lang="en-US" sz="1800" dirty="0"/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4038600" y="1143000"/>
            <a:ext cx="1143000" cy="1295400"/>
            <a:chOff x="4343400" y="1981200"/>
            <a:chExt cx="1143000" cy="12954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343400" y="1981200"/>
              <a:ext cx="0" cy="12954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3434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Decomposing the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32"/>
          <p:cNvGrpSpPr/>
          <p:nvPr/>
        </p:nvGrpSpPr>
        <p:grpSpPr>
          <a:xfrm>
            <a:off x="3124200" y="38100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0800" y="32443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SetSpeed</a:t>
              </a:r>
              <a:endParaRPr lang="en-US" sz="1800" dirty="0"/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3124200" y="2438400"/>
            <a:ext cx="1676400" cy="914400"/>
            <a:chOff x="2438400" y="2971800"/>
            <a:chExt cx="1676400" cy="914400"/>
          </a:xfrm>
        </p:grpSpPr>
        <p:sp>
          <p:nvSpPr>
            <p:cNvPr id="41" name="Rectangle 4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cxnSp>
        <p:nvCxnSpPr>
          <p:cNvPr id="66" name="Straight Arrow Connector 65"/>
          <p:cNvCxnSpPr/>
          <p:nvPr/>
        </p:nvCxnSpPr>
        <p:spPr bwMode="auto">
          <a:xfrm flipV="1">
            <a:off x="3429000" y="3352800"/>
            <a:ext cx="0" cy="4572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V="1">
            <a:off x="4419600" y="3352800"/>
            <a:ext cx="0" cy="4572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22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876800" y="1600200"/>
            <a:ext cx="1828800" cy="381000"/>
            <a:chOff x="3505200" y="1752600"/>
            <a:chExt cx="18288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3505200" y="2133600"/>
              <a:ext cx="685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1910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flipH="1">
            <a:off x="48768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38800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</a:t>
            </a:r>
            <a:endParaRPr lang="en-US" sz="1800" dirty="0"/>
          </a:p>
        </p:txBody>
      </p:sp>
      <p:grpSp>
        <p:nvGrpSpPr>
          <p:cNvPr id="3" name="Group 35"/>
          <p:cNvGrpSpPr/>
          <p:nvPr/>
        </p:nvGrpSpPr>
        <p:grpSpPr>
          <a:xfrm>
            <a:off x="4876800" y="2590800"/>
            <a:ext cx="1828800" cy="381000"/>
            <a:chOff x="3429000" y="1981200"/>
            <a:chExt cx="18288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429000" y="1981200"/>
              <a:ext cx="7620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114800" y="1981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1981200" y="2743200"/>
            <a:ext cx="1981200" cy="826532"/>
            <a:chOff x="2057400" y="3124200"/>
            <a:chExt cx="1981200" cy="826532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0574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DesiredSpeed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SetSpeed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0800" y="32443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SetSpeed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14400" y="40386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Goal: Compute the desired cruising speed in response to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    the commands from the driver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32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SetSpeed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: State Machines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2667000" y="2438400"/>
            <a:ext cx="1066800" cy="880646"/>
            <a:chOff x="3048000" y="3733800"/>
            <a:chExt cx="1066800" cy="880646"/>
          </a:xfrm>
        </p:grpSpPr>
        <p:sp>
          <p:nvSpPr>
            <p:cNvPr id="26" name="Oval 25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0400" y="3962400"/>
              <a:ext cx="838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OFF</a:t>
              </a:r>
              <a:endParaRPr lang="en-US" sz="2000" dirty="0"/>
            </a:p>
          </p:txBody>
        </p:sp>
      </p:grpSp>
      <p:sp>
        <p:nvSpPr>
          <p:cNvPr id="33" name="Arc 32"/>
          <p:cNvSpPr/>
          <p:nvPr/>
        </p:nvSpPr>
        <p:spPr>
          <a:xfrm>
            <a:off x="2895600" y="2057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33600" y="2895600"/>
            <a:ext cx="533400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5334000" y="2514600"/>
            <a:ext cx="1066800" cy="880646"/>
            <a:chOff x="3048000" y="3733800"/>
            <a:chExt cx="1066800" cy="880646"/>
          </a:xfrm>
        </p:grpSpPr>
        <p:sp>
          <p:nvSpPr>
            <p:cNvPr id="41" name="Oval 40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00400" y="3962400"/>
              <a:ext cx="838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ON</a:t>
              </a:r>
              <a:endParaRPr lang="en-US" sz="2000" dirty="0"/>
            </a:p>
          </p:txBody>
        </p:sp>
      </p:grpSp>
      <p:grpSp>
        <p:nvGrpSpPr>
          <p:cNvPr id="4" name="Group 45"/>
          <p:cNvGrpSpPr/>
          <p:nvPr/>
        </p:nvGrpSpPr>
        <p:grpSpPr>
          <a:xfrm>
            <a:off x="3810000" y="4343400"/>
            <a:ext cx="1143000" cy="880646"/>
            <a:chOff x="3048000" y="3733800"/>
            <a:chExt cx="1143000" cy="880646"/>
          </a:xfrm>
        </p:grpSpPr>
        <p:sp>
          <p:nvSpPr>
            <p:cNvPr id="47" name="Oval 46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48000" y="3962400"/>
              <a:ext cx="1143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PAUSED</a:t>
              </a:r>
              <a:endParaRPr lang="en-US" sz="180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3581400" y="2286000"/>
            <a:ext cx="2133600" cy="533400"/>
            <a:chOff x="3581400" y="2286000"/>
            <a:chExt cx="2133600" cy="53340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733800" y="2819400"/>
              <a:ext cx="1676400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581400" y="2286000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cruise: r := speed</a:t>
              </a:r>
              <a:endParaRPr lang="en-US" sz="180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3657600" y="3124200"/>
            <a:ext cx="1752600" cy="381000"/>
            <a:chOff x="3733800" y="2743200"/>
            <a:chExt cx="1752600" cy="381000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3733800" y="2743200"/>
              <a:ext cx="1752600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038600" y="2743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grpSp>
        <p:nvGrpSpPr>
          <p:cNvPr id="7" name="Group 57"/>
          <p:cNvGrpSpPr/>
          <p:nvPr/>
        </p:nvGrpSpPr>
        <p:grpSpPr>
          <a:xfrm>
            <a:off x="4267200" y="3266278"/>
            <a:ext cx="1223029" cy="1153322"/>
            <a:chOff x="3657600" y="1742278"/>
            <a:chExt cx="1223029" cy="1153322"/>
          </a:xfrm>
        </p:grpSpPr>
        <p:cxnSp>
          <p:nvCxnSpPr>
            <p:cNvPr id="59" name="Straight Arrow Connector 58"/>
            <p:cNvCxnSpPr>
              <a:endCxn id="41" idx="3"/>
            </p:cNvCxnSpPr>
            <p:nvPr/>
          </p:nvCxnSpPr>
          <p:spPr>
            <a:xfrm flipV="1">
              <a:off x="4038600" y="1742278"/>
              <a:ext cx="842029" cy="1153322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7600" y="2057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grpSp>
        <p:nvGrpSpPr>
          <p:cNvPr id="8" name="Group 63"/>
          <p:cNvGrpSpPr/>
          <p:nvPr/>
        </p:nvGrpSpPr>
        <p:grpSpPr>
          <a:xfrm>
            <a:off x="4800600" y="3352800"/>
            <a:ext cx="1600200" cy="1219200"/>
            <a:chOff x="4038600" y="1676400"/>
            <a:chExt cx="1600200" cy="1219200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038600" y="1676400"/>
              <a:ext cx="914400" cy="121920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495800" y="22098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828800" y="1828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pause, inc, 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grpSp>
        <p:nvGrpSpPr>
          <p:cNvPr id="9" name="Group 68"/>
          <p:cNvGrpSpPr/>
          <p:nvPr/>
        </p:nvGrpSpPr>
        <p:grpSpPr>
          <a:xfrm>
            <a:off x="2819400" y="3319046"/>
            <a:ext cx="1146829" cy="1153322"/>
            <a:chOff x="3505200" y="1642646"/>
            <a:chExt cx="1146829" cy="1153322"/>
          </a:xfrm>
        </p:grpSpPr>
        <p:cxnSp>
          <p:nvCxnSpPr>
            <p:cNvPr id="70" name="Straight Arrow Connector 69"/>
            <p:cNvCxnSpPr>
              <a:stCxn id="47" idx="1"/>
              <a:endCxn id="26" idx="4"/>
            </p:cNvCxnSpPr>
            <p:nvPr/>
          </p:nvCxnSpPr>
          <p:spPr>
            <a:xfrm flipH="1" flipV="1">
              <a:off x="3886200" y="1642646"/>
              <a:ext cx="765829" cy="1153322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505200" y="22098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sp>
        <p:nvSpPr>
          <p:cNvPr id="74" name="Arc 73"/>
          <p:cNvSpPr/>
          <p:nvPr/>
        </p:nvSpPr>
        <p:spPr>
          <a:xfrm>
            <a:off x="5715000" y="2133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096000" y="1828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inc:  r := r+1</a:t>
            </a:r>
            <a:endParaRPr lang="en-US" sz="1800" dirty="0"/>
          </a:p>
        </p:txBody>
      </p:sp>
      <p:sp>
        <p:nvSpPr>
          <p:cNvPr id="76" name="Arc 75"/>
          <p:cNvSpPr/>
          <p:nvPr/>
        </p:nvSpPr>
        <p:spPr>
          <a:xfrm rot="5400000">
            <a:off x="6134100" y="24765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781800" y="2667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dec</a:t>
            </a:r>
            <a:r>
              <a:rPr lang="en-US" sz="1800" dirty="0" smtClean="0"/>
              <a:t>: r := r-1</a:t>
            </a:r>
            <a:endParaRPr lang="en-US" sz="1800" dirty="0"/>
          </a:p>
        </p:txBody>
      </p:sp>
      <p:sp>
        <p:nvSpPr>
          <p:cNvPr id="78" name="TextBox 77"/>
          <p:cNvSpPr txBox="1"/>
          <p:nvPr/>
        </p:nvSpPr>
        <p:spPr>
          <a:xfrm>
            <a:off x="5867400" y="45720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r>
              <a:rPr lang="en-US" sz="1800" dirty="0" smtClean="0"/>
              <a:t> corresponds to the variable r</a:t>
            </a:r>
            <a:endParaRPr lang="en-US" sz="1800" dirty="0"/>
          </a:p>
        </p:txBody>
      </p:sp>
      <p:sp>
        <p:nvSpPr>
          <p:cNvPr id="79" name="Arc 78"/>
          <p:cNvSpPr/>
          <p:nvPr/>
        </p:nvSpPr>
        <p:spPr>
          <a:xfrm flipV="1">
            <a:off x="4114800" y="4800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3048000" y="5257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inc, 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4276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8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Embedded Software Systems Everywhere!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47800"/>
            <a:ext cx="1371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1295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1600200"/>
            <a:ext cx="161925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2743200"/>
            <a:ext cx="1089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4114800"/>
            <a:ext cx="12192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2971800"/>
            <a:ext cx="11922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00600" y="4038600"/>
            <a:ext cx="973138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>
            <a:off x="2286000" y="2438400"/>
            <a:ext cx="4114800" cy="137953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43090" y="2928114"/>
            <a:ext cx="18006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Software </a:t>
            </a:r>
            <a:r>
              <a:rPr lang="en-US" sz="2000" dirty="0" smtClean="0"/>
              <a:t>Inside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51" name="Acrobat Document" r:id="rId11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2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6670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90600" y="4953000"/>
            <a:ext cx="7239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Goal: Determine the force to be applied to throttle so that speed becomes equal to </a:t>
            </a:r>
            <a:r>
              <a:rPr lang="en-US" sz="2000" dirty="0" err="1" smtClean="0">
                <a:solidFill>
                  <a:schemeClr val="tx1"/>
                </a:solidFill>
              </a:rPr>
              <a:t>DesiredSpeed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24" name="Picture 4" descr="Image Gallery: Car Safe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9000"/>
            <a:ext cx="1447800" cy="965201"/>
          </a:xfrm>
          <a:prstGeom prst="rect">
            <a:avLst/>
          </a:prstGeom>
          <a:noFill/>
        </p:spPr>
      </p:pic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5299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2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6670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Capturing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09600" y="3733800"/>
            <a:ext cx="83058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Requirements: Mathematically precise description of what a system is supposed to do.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Writing requirements is key to ensuring reliability of systems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 1: Actual speed eventually converges to desired speed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 2: Speed of the car stays “stable”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63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 bit of Physics: Modeling a car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20700000" flipH="1">
            <a:off x="3165246" y="2353894"/>
            <a:ext cx="2590800" cy="1447800"/>
            <a:chOff x="3165246" y="2353894"/>
            <a:chExt cx="2590800" cy="1447800"/>
          </a:xfrm>
        </p:grpSpPr>
        <p:sp>
          <p:nvSpPr>
            <p:cNvPr id="28" name="Rectangle 27"/>
            <p:cNvSpPr/>
            <p:nvPr/>
          </p:nvSpPr>
          <p:spPr>
            <a:xfrm>
              <a:off x="3165246" y="2353894"/>
              <a:ext cx="2590800" cy="1066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624206" y="3420694"/>
              <a:ext cx="381000" cy="381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994669" y="3420694"/>
              <a:ext cx="381000" cy="381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2296470" y="3118053"/>
            <a:ext cx="4839928" cy="13249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3"/>
          <p:cNvGrpSpPr/>
          <p:nvPr/>
        </p:nvGrpSpPr>
        <p:grpSpPr>
          <a:xfrm>
            <a:off x="4572000" y="1371600"/>
            <a:ext cx="2273098" cy="615828"/>
            <a:chOff x="5859191" y="1577624"/>
            <a:chExt cx="2273098" cy="615828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5859191" y="1977734"/>
              <a:ext cx="828268" cy="215718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698883" y="1577624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Velocity  v</a:t>
              </a:r>
              <a:endParaRPr lang="en-US" sz="2000" baseline="-25000" dirty="0"/>
            </a:p>
          </p:txBody>
        </p:sp>
      </p:grpSp>
      <p:grpSp>
        <p:nvGrpSpPr>
          <p:cNvPr id="5" name="Group 49"/>
          <p:cNvGrpSpPr/>
          <p:nvPr/>
        </p:nvGrpSpPr>
        <p:grpSpPr>
          <a:xfrm>
            <a:off x="5679846" y="2151590"/>
            <a:ext cx="1859747" cy="400110"/>
            <a:chOff x="5679846" y="2151590"/>
            <a:chExt cx="1859747" cy="400110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679846" y="2335536"/>
              <a:ext cx="914400" cy="215718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05619" y="2151590"/>
              <a:ext cx="933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Force F</a:t>
              </a:r>
              <a:endParaRPr lang="en-US" sz="2000" baseline="-25000" dirty="0"/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1726829" y="3634037"/>
            <a:ext cx="1777258" cy="594402"/>
            <a:chOff x="6186001" y="685483"/>
            <a:chExt cx="1777258" cy="594402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7048859" y="1052836"/>
              <a:ext cx="914400" cy="227049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86001" y="685483"/>
              <a:ext cx="1324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Friction k v</a:t>
              </a:r>
              <a:endParaRPr lang="en-US" sz="2000" baseline="-25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72658" y="5029200"/>
            <a:ext cx="4928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Newton’s law of motion gives </a:t>
            </a:r>
          </a:p>
          <a:p>
            <a:r>
              <a:rPr lang="en-US" sz="2000" dirty="0" smtClean="0"/>
              <a:t>	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– mg sin </a:t>
            </a:r>
            <a:r>
              <a:rPr lang="en-US" sz="2000" b="1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  <a:r>
              <a:rPr lang="en-US" sz="2000" dirty="0" smtClean="0"/>
              <a:t>= m a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305197" y="4443025"/>
            <a:ext cx="4839928" cy="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3665551" y="4013853"/>
            <a:ext cx="466628" cy="429173"/>
          </a:xfrm>
          <a:prstGeom prst="arc">
            <a:avLst>
              <a:gd name="adj1" fmla="val 16200000"/>
              <a:gd name="adj2" fmla="val 451937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58129" y="4013853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Angle </a:t>
            </a:r>
            <a:r>
              <a:rPr lang="en-US" sz="2000" b="1" dirty="0">
                <a:latin typeface="Symbol" panose="05050102010706020507" pitchFamily="18" charset="2"/>
              </a:rPr>
              <a:t>q</a:t>
            </a:r>
            <a:endParaRPr lang="en-US" sz="2000" b="1" baseline="-25000" dirty="0">
              <a:latin typeface="Symbol" panose="05050102010706020507" pitchFamily="18" charset="2"/>
            </a:endParaRPr>
          </a:p>
        </p:txBody>
      </p:sp>
      <p:grpSp>
        <p:nvGrpSpPr>
          <p:cNvPr id="7" name="Group 50"/>
          <p:cNvGrpSpPr/>
          <p:nvPr/>
        </p:nvGrpSpPr>
        <p:grpSpPr>
          <a:xfrm>
            <a:off x="4267200" y="2590800"/>
            <a:ext cx="1312667" cy="1068351"/>
            <a:chOff x="6006137" y="2105192"/>
            <a:chExt cx="1312667" cy="1068351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6180553" y="2437957"/>
              <a:ext cx="21022" cy="735586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006137" y="2105192"/>
              <a:ext cx="1312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Weight mg</a:t>
              </a:r>
              <a:endParaRPr lang="en-US" sz="2000" baseline="-25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73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311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r>
              <a:rPr lang="en-US" sz="1800" dirty="0" smtClean="0"/>
              <a:t> r</a:t>
            </a:r>
            <a:endParaRPr lang="en-US" sz="1800" dirty="0"/>
          </a:p>
        </p:txBody>
      </p:sp>
      <p:grpSp>
        <p:nvGrpSpPr>
          <p:cNvPr id="2" name="Group 29"/>
          <p:cNvGrpSpPr/>
          <p:nvPr/>
        </p:nvGrpSpPr>
        <p:grpSpPr>
          <a:xfrm>
            <a:off x="9906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 F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1905000" y="1447800"/>
            <a:ext cx="2971800" cy="1295400"/>
            <a:chOff x="1143000" y="2590800"/>
            <a:chExt cx="2971800" cy="1295400"/>
          </a:xfrm>
        </p:grpSpPr>
        <p:sp>
          <p:nvSpPr>
            <p:cNvPr id="31" name="Rectangle 30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400" y="2590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90600" y="51816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Control Theory: Mathematical techniques to compute force (F) as a function of velocity (v) and desired speed (r)</a:t>
            </a:r>
          </a:p>
        </p:txBody>
      </p:sp>
      <p:grpSp>
        <p:nvGrpSpPr>
          <p:cNvPr id="4" name="Group 32"/>
          <p:cNvGrpSpPr/>
          <p:nvPr/>
        </p:nvGrpSpPr>
        <p:grpSpPr>
          <a:xfrm>
            <a:off x="1905000" y="3429000"/>
            <a:ext cx="2971800" cy="1283732"/>
            <a:chOff x="1143000" y="2971800"/>
            <a:chExt cx="2971800" cy="1283732"/>
          </a:xfrm>
        </p:grpSpPr>
        <p:sp>
          <p:nvSpPr>
            <p:cNvPr id="20" name="Rectangle 19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2200" y="38862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Car</a:t>
              </a:r>
              <a:endParaRPr lang="en-US" sz="1800" dirty="0"/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>
            <a:off x="4876800" y="3886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562600" y="3733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Angle </a:t>
            </a:r>
            <a:r>
              <a:rPr lang="en-US" sz="1800" b="1" dirty="0" smtClean="0">
                <a:latin typeface="Symbol" pitchFamily="18" charset="2"/>
              </a:rPr>
              <a:t>q</a:t>
            </a:r>
            <a:r>
              <a:rPr lang="en-US" sz="1800" dirty="0" smtClean="0"/>
              <a:t> of the road with horizontal (disturbance)</a:t>
            </a:r>
            <a:endParaRPr lang="en-US" sz="18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4419600" y="2743200"/>
            <a:ext cx="0" cy="6858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572000" y="2895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Velocity v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0400" y="3733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2133600" y="3733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– </a:t>
            </a:r>
            <a:r>
              <a:rPr lang="en-US" sz="1800" dirty="0" err="1" smtClean="0"/>
              <a:t>kv</a:t>
            </a:r>
            <a:r>
              <a:rPr lang="en-US" sz="1800" dirty="0" smtClean="0"/>
              <a:t> – mg sin </a:t>
            </a:r>
            <a:r>
              <a:rPr lang="en-US" sz="1800" b="1" dirty="0" smtClean="0">
                <a:latin typeface="Symbol" panose="05050102010706020507" pitchFamily="18" charset="2"/>
              </a:rPr>
              <a:t>q</a:t>
            </a:r>
            <a:r>
              <a:rPr lang="en-US" sz="1800" dirty="0" smtClean="0">
                <a:latin typeface="Symbol" panose="05050102010706020507" pitchFamily="18" charset="2"/>
              </a:rPr>
              <a:t> </a:t>
            </a:r>
            <a:r>
              <a:rPr lang="en-US" sz="1800" dirty="0" smtClean="0"/>
              <a:t>= m a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2133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 = K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 ( v – r)</a:t>
            </a:r>
            <a:endParaRPr lang="en-US" sz="18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83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4038600" y="-553238"/>
          <a:ext cx="5943600" cy="7411238"/>
        </p:xfrm>
        <a:graphic>
          <a:graphicData uri="http://schemas.openxmlformats.org/presentationml/2006/ole">
            <p:oleObj spid="_x0000_s44034" name="Acrobat Document" r:id="rId3" imgW="5829199" imgH="7543800" progId="AcroExch.Document.7">
              <p:embed/>
            </p:oleObj>
          </a:graphicData>
        </a:graphic>
      </p:graphicFrame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38862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4572000" y="205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r</a:t>
            </a:r>
            <a:endParaRPr lang="en-US" sz="1800" dirty="0"/>
          </a:p>
        </p:txBody>
      </p:sp>
      <p:grpSp>
        <p:nvGrpSpPr>
          <p:cNvPr id="2" name="Group 29"/>
          <p:cNvGrpSpPr/>
          <p:nvPr/>
        </p:nvGrpSpPr>
        <p:grpSpPr>
          <a:xfrm>
            <a:off x="0" y="26670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 F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Does our controller work 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914400" y="1371600"/>
            <a:ext cx="2971800" cy="1295400"/>
            <a:chOff x="1143000" y="2590800"/>
            <a:chExt cx="2971800" cy="1295400"/>
          </a:xfrm>
        </p:grpSpPr>
        <p:sp>
          <p:nvSpPr>
            <p:cNvPr id="31" name="Rectangle 30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400" y="2590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914400" y="3352800"/>
            <a:ext cx="2971800" cy="1283732"/>
            <a:chOff x="1143000" y="2971800"/>
            <a:chExt cx="2971800" cy="1283732"/>
          </a:xfrm>
        </p:grpSpPr>
        <p:sp>
          <p:nvSpPr>
            <p:cNvPr id="20" name="Rectangle 19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2200" y="38862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Car</a:t>
              </a:r>
              <a:endParaRPr lang="en-US" sz="1800" dirty="0"/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>
            <a:off x="3886200" y="3810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648200" y="3657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>
                <a:latin typeface="Symbol" pitchFamily="18" charset="2"/>
              </a:rPr>
              <a:t>q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3429000" y="2667000"/>
            <a:ext cx="0" cy="6858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581400" y="2819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Velocity v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209800" y="3657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– </a:t>
            </a:r>
            <a:r>
              <a:rPr lang="en-US" sz="1800" dirty="0" err="1" smtClean="0"/>
              <a:t>kv</a:t>
            </a:r>
            <a:r>
              <a:rPr lang="en-US" sz="1800" dirty="0" smtClean="0"/>
              <a:t> – mg sin </a:t>
            </a:r>
            <a:r>
              <a:rPr lang="en-US" sz="1800" b="1" dirty="0" smtClean="0">
                <a:latin typeface="Symbol" panose="05050102010706020507" pitchFamily="18" charset="2"/>
              </a:rPr>
              <a:t>q</a:t>
            </a:r>
            <a:r>
              <a:rPr lang="en-US" sz="1800" dirty="0" smtClean="0">
                <a:latin typeface="Symbol" panose="05050102010706020507" pitchFamily="18" charset="2"/>
              </a:rPr>
              <a:t> </a:t>
            </a:r>
            <a:r>
              <a:rPr lang="en-US" sz="1800" dirty="0" smtClean="0"/>
              <a:t>= m a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1295400" y="205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 = K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 ( v – r)</a:t>
            </a:r>
            <a:endParaRPr lang="en-US" sz="1800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Verification Tools: Allow you to check if system model indeed works as expected, that is, satisfies requirements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49530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4036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 != Coding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57200" y="47244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Design using high-level block diagrams and state machines gets automatically compiled into low-level code ! </a:t>
            </a:r>
          </a:p>
        </p:txBody>
      </p:sp>
      <p:pic>
        <p:nvPicPr>
          <p:cNvPr id="49156" name="Picture 4" descr="http://www.intechopen.com/source/html/41709/media/image1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5254625" cy="3013142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pic>
        <p:nvPicPr>
          <p:cNvPr id="49158" name="Picture 6" descr="http://www.askamathematician.com/wp-content/uploads/2010/07/ProbOfStrea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447800"/>
            <a:ext cx="3273425" cy="291796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33400" y="5486400"/>
            <a:ext cx="762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/>
              <a:t>Models not only of system being designed, but also of its environment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5" name="Acrobat Document" r:id="rId6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Verification != Simulation/Testing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Model/Program</a:t>
            </a:r>
            <a:endParaRPr lang="en-US" sz="2400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Requirement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solidFill>
                  <a:schemeClr val="hlink"/>
                </a:solidFill>
              </a:rPr>
              <a:t>Verifier</a:t>
            </a:r>
          </a:p>
        </p:txBody>
      </p:sp>
      <p:pic>
        <p:nvPicPr>
          <p:cNvPr id="60420" name="Picture 4" descr="http://upload.wikimedia.org/wikipedia/commons/thumb/d/d9/Edsger_Wybe_Dijkstra.jpg/200px-Edsger_Wybe_Dijkstr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733800"/>
            <a:ext cx="1219200" cy="1627632"/>
          </a:xfrm>
          <a:prstGeom prst="rect">
            <a:avLst/>
          </a:prstGeom>
          <a:noFill/>
        </p:spPr>
      </p:pic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057400" y="3733800"/>
            <a:ext cx="6478055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/>
              <a:t>Program testing can be used to show the presence</a:t>
            </a:r>
          </a:p>
          <a:p>
            <a:pPr eaLnBrk="0" hangingPunct="0"/>
            <a:r>
              <a:rPr lang="en-US" sz="2400" dirty="0" smtClean="0"/>
              <a:t>	of bugs, but never their absence!</a:t>
            </a:r>
          </a:p>
          <a:p>
            <a:pPr eaLnBrk="0" hangingPunct="0"/>
            <a:endParaRPr lang="en-US" sz="2400" dirty="0" smtClean="0"/>
          </a:p>
          <a:p>
            <a:pPr eaLnBrk="0" hangingPunct="0"/>
            <a:r>
              <a:rPr lang="en-US" sz="2400" dirty="0" err="1" smtClean="0"/>
              <a:t>Edsger</a:t>
            </a:r>
            <a:r>
              <a:rPr lang="en-US" sz="2400" dirty="0" smtClean="0"/>
              <a:t> W. </a:t>
            </a:r>
            <a:r>
              <a:rPr lang="en-US" sz="2400" dirty="0" err="1" smtClean="0"/>
              <a:t>Dijkstra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9" name="Acrobat Document" r:id="rId5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Verification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Model/Program</a:t>
            </a:r>
            <a:endParaRPr lang="en-US" sz="2400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Requirement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solidFill>
                  <a:schemeClr val="hlink"/>
                </a:solidFill>
              </a:rPr>
              <a:t>Verifier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457200" y="3352800"/>
            <a:ext cx="8458200" cy="2209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Goal: Establish that model satisfies requirements under all possible scenarios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First challenge: Need formal definitions of “model” and “requirement” to make the problem mathematically precise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Second challenge: Need verification techniques and tools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45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Course Topics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Goal: Introduction to principles of design, specification, analysis and implementation of CPS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Disciplines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Model-based 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Concurrency theory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Distributed algorithms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Formal specification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Verification  techniques and tools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Control theory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Real-time systems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Hybrid systems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Emphasis on mathematical concepts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291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1: Formal Models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Mathematical abstractions to describe system designs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Modeling formalisms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Synchronous models (Chapter 2)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Asynchronous models (Chapter 4)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Continuous-time dynamical systems (Chapter 5)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Timed models (Chapter 7)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Hybrid systems (Chapter 9)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Modeling concepts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Syntax </a:t>
            </a:r>
            <a:r>
              <a:rPr lang="en-US" sz="2000" dirty="0" err="1" smtClean="0">
                <a:latin typeface="Comic Sans MS" pitchFamily="66" charset="0"/>
              </a:rPr>
              <a:t>vs</a:t>
            </a:r>
            <a:r>
              <a:rPr lang="en-US" sz="2000" dirty="0" smtClean="0">
                <a:latin typeface="Comic Sans MS" pitchFamily="66" charset="0"/>
              </a:rPr>
              <a:t> semantics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Composition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Input/output interfaces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Nondeterminism</a:t>
            </a:r>
            <a:r>
              <a:rPr lang="en-US" sz="2000" dirty="0" smtClean="0">
                <a:latin typeface="Comic Sans MS" pitchFamily="66" charset="0"/>
              </a:rPr>
              <a:t>, fairness, 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315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From Desktops to 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Traditional computers: Stand-alone device running software applications (e.g. data processing)</a:t>
            </a:r>
          </a:p>
          <a:p>
            <a:pPr>
              <a:buFont typeface="Wingdings" pitchFamily="2" charset="2"/>
              <a:buChar char="q"/>
            </a:pPr>
            <a:endParaRPr lang="en-US" sz="22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Traditional controllers: Devices interacting with physical world via sensors and actuators (e.g. thermostat)</a:t>
            </a:r>
          </a:p>
          <a:p>
            <a:pPr>
              <a:buFont typeface="Wingdings" pitchFamily="2" charset="2"/>
              <a:buChar char="q"/>
            </a:pPr>
            <a:endParaRPr lang="en-US" sz="22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Embedded Systems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Special-purpose system with integrated microcontroller/software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Cameras, watches, washing machines…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4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2: Specification and Analysis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Formal techniques to ensure correctness at design time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Requirements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Safety (invariants, monitors)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 (temporal logic, automata over infinite sequences)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Stability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Schedulability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Analysis techniques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Deductive: Inductive invariants and ranking functions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Enumerative and symbolic search for state-space exploration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Model checking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Linear-algebra-based analysis of dynamical systems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Verification of timed and hybrid systems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4339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3: Model-based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Design and analysis of illustrative computing problems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Design methodology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Structured modeling (bottom-up, top-down)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Requirements-based design and design-space exploration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Case studies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Distributed coordination: mutual exclusion, consensus, leader election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Communication: Reliable transmission, synchronization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Control design: PID, cruise controller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CPS: Pacemaker, obstacle avoidance for robots, multi-hop control network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5363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7200" y="1143000"/>
            <a:ext cx="3048000" cy="2133600"/>
            <a:chOff x="2971800" y="3657600"/>
            <a:chExt cx="3048000" cy="2133600"/>
          </a:xfrm>
        </p:grpSpPr>
        <p:sp>
          <p:nvSpPr>
            <p:cNvPr id="13" name="Oval 12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62555" y="4216569"/>
              <a:ext cx="2866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Control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Monitor and influence </a:t>
              </a:r>
            </a:p>
            <a:p>
              <a:pPr algn="ctr"/>
              <a:r>
                <a:rPr lang="en-US" sz="2000" dirty="0" smtClean="0"/>
                <a:t>physical world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10200" y="1143000"/>
            <a:ext cx="3048000" cy="2133600"/>
            <a:chOff x="2971800" y="3657600"/>
            <a:chExt cx="3048000" cy="2133600"/>
          </a:xfrm>
        </p:grpSpPr>
        <p:sp>
          <p:nvSpPr>
            <p:cNvPr id="16" name="Oval 15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14840" y="4216569"/>
              <a:ext cx="25619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Computation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Process information</a:t>
              </a:r>
            </a:p>
            <a:p>
              <a:pPr algn="ctr"/>
              <a:r>
                <a:rPr lang="en-US" sz="2000" dirty="0" smtClean="0"/>
                <a:t>to make decisions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24200" y="3886200"/>
            <a:ext cx="3048000" cy="2133600"/>
            <a:chOff x="2971800" y="3657600"/>
            <a:chExt cx="3048000" cy="2133600"/>
          </a:xfrm>
        </p:grpSpPr>
        <p:sp>
          <p:nvSpPr>
            <p:cNvPr id="19" name="Oval 18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2961" y="4216569"/>
              <a:ext cx="2005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Communication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Exchange data </a:t>
              </a:r>
            </a:p>
            <a:p>
              <a:pPr algn="ctr"/>
              <a:r>
                <a:rPr lang="en-US" sz="2000" dirty="0" smtClean="0"/>
                <a:t>to collaborate</a:t>
              </a:r>
              <a:endParaRPr lang="en-US" sz="2000" dirty="0"/>
            </a:p>
          </p:txBody>
        </p:sp>
      </p:grpSp>
      <p:sp>
        <p:nvSpPr>
          <p:cNvPr id="21" name="Left-Right Arrow 20"/>
          <p:cNvSpPr/>
          <p:nvPr/>
        </p:nvSpPr>
        <p:spPr bwMode="auto">
          <a:xfrm>
            <a:off x="3505200" y="2209800"/>
            <a:ext cx="1905000" cy="228600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22" name="Left-Right Arrow 21"/>
          <p:cNvSpPr/>
          <p:nvPr/>
        </p:nvSpPr>
        <p:spPr bwMode="auto">
          <a:xfrm rot="2700000">
            <a:off x="2767890" y="3436485"/>
            <a:ext cx="1405922" cy="221129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23" name="Left-Right Arrow 22"/>
          <p:cNvSpPr/>
          <p:nvPr/>
        </p:nvSpPr>
        <p:spPr bwMode="auto">
          <a:xfrm rot="18900000" flipV="1">
            <a:off x="5143996" y="3475146"/>
            <a:ext cx="1294407" cy="21427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3555" name="Acrobat Document" r:id="rId4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199" y="1409700"/>
            <a:ext cx="3421335" cy="2648010"/>
            <a:chOff x="457199" y="1409700"/>
            <a:chExt cx="3421335" cy="2648010"/>
          </a:xfrm>
        </p:grpSpPr>
        <p:sp>
          <p:nvSpPr>
            <p:cNvPr id="24" name="TextBox 23"/>
            <p:cNvSpPr txBox="1"/>
            <p:nvPr/>
          </p:nvSpPr>
          <p:spPr>
            <a:xfrm>
              <a:off x="1154608" y="3657600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Driverless Cars</a:t>
              </a:r>
              <a:endParaRPr lang="en-US" sz="2000" dirty="0"/>
            </a:p>
          </p:txBody>
        </p:sp>
        <p:pic>
          <p:nvPicPr>
            <p:cNvPr id="25" name="Picture 2" descr="https://encrypted-tbn2.gstatic.com/images?q=tbn:ANd9GcRKghZUtrjJfIlMfPgWxzo5eCEw5JhbK0PuLFoevG75jIRnm0Linw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199" y="1409700"/>
              <a:ext cx="3421335" cy="2171700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5410200" y="1409701"/>
            <a:ext cx="2428874" cy="2571809"/>
            <a:chOff x="5410200" y="1409701"/>
            <a:chExt cx="2428874" cy="2571809"/>
          </a:xfrm>
        </p:grpSpPr>
        <p:pic>
          <p:nvPicPr>
            <p:cNvPr id="26" name="Picture 8" descr="http://stanfordhospital.org/cardiovascularhealth/arrhythmia/treatments/permanent-pacemaker/images/index_clip_image00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10200" y="1409701"/>
              <a:ext cx="2428874" cy="19431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5897515" y="3581400"/>
              <a:ext cx="184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Medical devices</a:t>
              </a:r>
              <a:endParaRPr lang="en-US" sz="2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24200" y="4267200"/>
            <a:ext cx="2943225" cy="2000310"/>
            <a:chOff x="3124200" y="4267200"/>
            <a:chExt cx="2943225" cy="2000310"/>
          </a:xfrm>
        </p:grpSpPr>
        <p:pic>
          <p:nvPicPr>
            <p:cNvPr id="24580" name="Picture 4" descr="https://encrypted-tbn1.gstatic.com/images?q=tbn:ANd9GcQMz25Xooy33j1LGWtp0lFHSkmpodyVJIkKYsz_sTzlnzrX36o-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24200" y="4267200"/>
              <a:ext cx="2943225" cy="1552576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3464926" y="5867400"/>
              <a:ext cx="2261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Coordinating robots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4579" name="Acrobat Document" r:id="rId7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smtClean="0">
                <a:solidFill>
                  <a:srgbClr val="CC0000"/>
                </a:solidFill>
              </a:rPr>
              <a:t>Design of Cyber-Physical Systems</a:t>
            </a:r>
          </a:p>
        </p:txBody>
      </p:sp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28600" y="1752600"/>
            <a:ext cx="86868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Systems that integrate control, computation, and communication can do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Cool things,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And useful things…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Lots of promise and potential: medicine, transportation, energy, …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So what’s the challenge? </a:t>
            </a:r>
            <a:endParaRPr lang="en-US" sz="2000" dirty="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3011" name="Acrobat Document" r:id="rId5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</a:rPr>
              <a:t>Ariane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 5 Explosion</a:t>
            </a:r>
          </a:p>
        </p:txBody>
      </p:sp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219200"/>
            <a:ext cx="670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609600" y="3429000"/>
            <a:ext cx="83058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chemeClr val="tx1"/>
                </a:solidFill>
              </a:rPr>
              <a:t>“It took the European Space Agency 10 years and $7 billion to produce </a:t>
            </a:r>
            <a:r>
              <a:rPr lang="en-US" sz="2000" dirty="0" err="1">
                <a:solidFill>
                  <a:schemeClr val="tx1"/>
                </a:solidFill>
              </a:rPr>
              <a:t>Ariane</a:t>
            </a:r>
            <a:r>
              <a:rPr lang="en-US" sz="2000" dirty="0">
                <a:solidFill>
                  <a:schemeClr val="tx1"/>
                </a:solidFill>
              </a:rPr>
              <a:t> 5. All it took to explode that rocket less than a minute into its maiden voyage last June, scattering fiery rubble across the mangrove swamps of French Guiana, was a small computer program trying to stuff a 64-bit number into a 16-bit space”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A bug and a crash, J. </a:t>
            </a:r>
            <a:r>
              <a:rPr lang="en-US" sz="2000" dirty="0" err="1">
                <a:solidFill>
                  <a:srgbClr val="000099"/>
                </a:solidFill>
              </a:rPr>
              <a:t>Gleick</a:t>
            </a:r>
            <a:r>
              <a:rPr lang="en-US" sz="2000" dirty="0">
                <a:solidFill>
                  <a:srgbClr val="000099"/>
                </a:solidFill>
              </a:rPr>
              <a:t>, New York Times, Dec 1996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8674" name="Acrobat Document" r:id="rId6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</a:rPr>
              <a:t>Prius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 Brake Problems Blamed on Software Glitches</a:t>
            </a:r>
          </a:p>
        </p:txBody>
      </p:sp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533400" y="3810000"/>
            <a:ext cx="83058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chemeClr val="tx1"/>
                </a:solidFill>
              </a:rPr>
              <a:t>“Toyota officials described the problem as a "disconnect" in the vehicle's complex anti-lock brake system (ABS) that causes less than a one-second lag. With the delay, a vehicle going 60 mph will have traveled nearly another 90 feet before the brakes begin to take hold”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CNN Feb 4, </a:t>
            </a:r>
            <a:r>
              <a:rPr lang="en-US" sz="2000" dirty="0" smtClean="0">
                <a:solidFill>
                  <a:srgbClr val="000099"/>
                </a:solidFill>
              </a:rPr>
              <a:t>2010</a:t>
            </a: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066800"/>
            <a:ext cx="365760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3" name="Acrobat Document" r:id="rId6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Software: The Achilles’ Heel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9144000" cy="4800600"/>
          </a:xfrm>
        </p:spPr>
        <p:txBody>
          <a:bodyPr/>
          <a:lstStyle/>
          <a:p>
            <a:pPr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Software everywhere means bugs everywhere</a:t>
            </a:r>
          </a:p>
          <a:p>
            <a:pPr lvl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2002 study by NIST: </a:t>
            </a:r>
          </a:p>
          <a:p>
            <a:pPr lvl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Software bugs cost US economy $60 billion annually (0.6% of GDP)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Lack of trust in software as technology barrier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Would you use an autonomous software-controlled round-the-clock monitoring and drug-delivery device?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519545" y="5105400"/>
            <a:ext cx="8104911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hlink"/>
                </a:solidFill>
              </a:rPr>
              <a:t>Grand challenge for computer science:</a:t>
            </a:r>
          </a:p>
          <a:p>
            <a:pPr eaLnBrk="0" hangingPunct="0"/>
            <a:r>
              <a:rPr lang="en-US" sz="2400" dirty="0">
                <a:solidFill>
                  <a:schemeClr val="hlink"/>
                </a:solidFill>
              </a:rPr>
              <a:t>	Technology for designing </a:t>
            </a:r>
            <a:r>
              <a:rPr lang="en-US" sz="2400" dirty="0" smtClean="0">
                <a:solidFill>
                  <a:srgbClr val="C00000"/>
                </a:solidFill>
              </a:rPr>
              <a:t>reliable</a:t>
            </a:r>
            <a:r>
              <a:rPr lang="en-US" sz="2400" dirty="0" smtClean="0">
                <a:solidFill>
                  <a:schemeClr val="hlink"/>
                </a:solidFill>
              </a:rPr>
              <a:t> cyber-physical systems</a:t>
            </a:r>
            <a:endParaRPr lang="en-US" sz="2400" dirty="0">
              <a:solidFill>
                <a:schemeClr val="hlink"/>
              </a:solidFill>
            </a:endParaRPr>
          </a:p>
        </p:txBody>
      </p:sp>
      <p:pic>
        <p:nvPicPr>
          <p:cNvPr id="822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209800"/>
            <a:ext cx="4267200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Introduction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267" name="Acrobat Document" r:id="rId6" imgW="4790808" imgH="6162472" progId="AcroExch.Document.7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1244</Words>
  <Application>Microsoft Office PowerPoint</Application>
  <PresentationFormat>On-screen Show (4:3)</PresentationFormat>
  <Paragraphs>296</Paragraphs>
  <Slides>31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Acrobat Document</vt:lpstr>
      <vt:lpstr> Principles of Cyber-Physical Systems  Chapter 1: Introduction</vt:lpstr>
      <vt:lpstr>Embedded Software Systems Everywhere!</vt:lpstr>
      <vt:lpstr>From Desktops to Cyber-Physical Systems</vt:lpstr>
      <vt:lpstr>Cyber-Physical Systems</vt:lpstr>
      <vt:lpstr>Cyber-Physical Systems</vt:lpstr>
      <vt:lpstr>Design of Cyber-Physical Systems</vt:lpstr>
      <vt:lpstr>Ariane 5 Explosion</vt:lpstr>
      <vt:lpstr>Prius Brake Problems Blamed on Software Glitches</vt:lpstr>
      <vt:lpstr>Software: The Achilles’ Heel</vt:lpstr>
      <vt:lpstr>Let’s Design a Cruise Controller</vt:lpstr>
      <vt:lpstr>Block Diagrams of High-Level Design</vt:lpstr>
      <vt:lpstr>Interfaces for Components: Inputs and Outputs</vt:lpstr>
      <vt:lpstr>Interfaces for Components: Inputs and Outputs</vt:lpstr>
      <vt:lpstr>Interfaces for Components: Inputs and Outputs</vt:lpstr>
      <vt:lpstr>Slide 15</vt:lpstr>
      <vt:lpstr>Compositional Design</vt:lpstr>
      <vt:lpstr>Decomposing the Cruise Controller</vt:lpstr>
      <vt:lpstr>Designing SetSpeed Component</vt:lpstr>
      <vt:lpstr>Designing SetSpeed: State Machines</vt:lpstr>
      <vt:lpstr>Designing ControlSpeed Component</vt:lpstr>
      <vt:lpstr>Capturing Requirements</vt:lpstr>
      <vt:lpstr>A bit of Physics: Modeling a car</vt:lpstr>
      <vt:lpstr>ControlSpeed Component</vt:lpstr>
      <vt:lpstr>Does our controller work ?</vt:lpstr>
      <vt:lpstr>Model-based design != Coding</vt:lpstr>
      <vt:lpstr>Verification != Simulation/Testing</vt:lpstr>
      <vt:lpstr>Formal Verification</vt:lpstr>
      <vt:lpstr>Course Topics</vt:lpstr>
      <vt:lpstr>Theme 1: Formal Models</vt:lpstr>
      <vt:lpstr>Theme 2: Specification and Analysis</vt:lpstr>
      <vt:lpstr>Theme 3: Model-based Design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99</cp:revision>
  <dcterms:created xsi:type="dcterms:W3CDTF">2014-01-14T17:55:37Z</dcterms:created>
  <dcterms:modified xsi:type="dcterms:W3CDTF">2015-05-13T18:26:35Z</dcterms:modified>
</cp:coreProperties>
</file>